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Default Extension="pdf" ContentType="application/pdf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80" r:id="rId5"/>
    <p:sldId id="259" r:id="rId6"/>
    <p:sldId id="262" r:id="rId7"/>
    <p:sldId id="263" r:id="rId8"/>
    <p:sldId id="265" r:id="rId9"/>
    <p:sldId id="266" r:id="rId10"/>
    <p:sldId id="275" r:id="rId11"/>
    <p:sldId id="267" r:id="rId12"/>
    <p:sldId id="279" r:id="rId13"/>
    <p:sldId id="269" r:id="rId14"/>
    <p:sldId id="272" r:id="rId15"/>
    <p:sldId id="268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 snapToGrid="0" snapToObjects="1">
      <p:cViewPr varScale="1">
        <p:scale>
          <a:sx n="149" d="100"/>
          <a:sy n="149" d="100"/>
        </p:scale>
        <p:origin x="-128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00.pdf>
</file>

<file path=ppt/media/image101.png>
</file>

<file path=ppt/media/image102.pdf>
</file>

<file path=ppt/media/image103.png>
</file>

<file path=ppt/media/image11.pdf>
</file>

<file path=ppt/media/image12.png>
</file>

<file path=ppt/media/image13.pdf>
</file>

<file path=ppt/media/image14.png>
</file>

<file path=ppt/media/image15.pdf>
</file>

<file path=ppt/media/image16.png>
</file>

<file path=ppt/media/image17.pdf>
</file>

<file path=ppt/media/image18.png>
</file>

<file path=ppt/media/image19.pdf>
</file>

<file path=ppt/media/image2.jpeg>
</file>

<file path=ppt/media/image20.png>
</file>

<file path=ppt/media/image21.pdf>
</file>

<file path=ppt/media/image22.png>
</file>

<file path=ppt/media/image23.pdf>
</file>

<file path=ppt/media/image24.png>
</file>

<file path=ppt/media/image25.pdf>
</file>

<file path=ppt/media/image26.png>
</file>

<file path=ppt/media/image27.pdf>
</file>

<file path=ppt/media/image28.png>
</file>

<file path=ppt/media/image29.pdf>
</file>

<file path=ppt/media/image3.jpeg>
</file>

<file path=ppt/media/image30.png>
</file>

<file path=ppt/media/image31.pdf>
</file>

<file path=ppt/media/image32.png>
</file>

<file path=ppt/media/image33.pdf>
</file>

<file path=ppt/media/image34.png>
</file>

<file path=ppt/media/image35.pdf>
</file>

<file path=ppt/media/image36.png>
</file>

<file path=ppt/media/image37.pdf>
</file>

<file path=ppt/media/image38.png>
</file>

<file path=ppt/media/image39.pdf>
</file>

<file path=ppt/media/image4.png>
</file>

<file path=ppt/media/image40.png>
</file>

<file path=ppt/media/image41.png>
</file>

<file path=ppt/media/image42.pdf>
</file>

<file path=ppt/media/image43.png>
</file>

<file path=ppt/media/image44.pdf>
</file>

<file path=ppt/media/image45.png>
</file>

<file path=ppt/media/image46.pdf>
</file>

<file path=ppt/media/image47.png>
</file>

<file path=ppt/media/image48.pdf>
</file>

<file path=ppt/media/image49.png>
</file>

<file path=ppt/media/image5.pdf>
</file>

<file path=ppt/media/image50.pdf>
</file>

<file path=ppt/media/image51.png>
</file>

<file path=ppt/media/image52.pdf>
</file>

<file path=ppt/media/image53.png>
</file>

<file path=ppt/media/image54.pdf>
</file>

<file path=ppt/media/image55.png>
</file>

<file path=ppt/media/image56.pdf>
</file>

<file path=ppt/media/image57.png>
</file>

<file path=ppt/media/image58.pdf>
</file>

<file path=ppt/media/image59.png>
</file>

<file path=ppt/media/image6.png>
</file>

<file path=ppt/media/image60.pdf>
</file>

<file path=ppt/media/image61.png>
</file>

<file path=ppt/media/image62.pdf>
</file>

<file path=ppt/media/image63.png>
</file>

<file path=ppt/media/image64.pdf>
</file>

<file path=ppt/media/image65.png>
</file>

<file path=ppt/media/image66.pdf>
</file>

<file path=ppt/media/image67.png>
</file>

<file path=ppt/media/image68.pdf>
</file>

<file path=ppt/media/image69.png>
</file>

<file path=ppt/media/image7.pdf>
</file>

<file path=ppt/media/image70.pdf>
</file>

<file path=ppt/media/image71.png>
</file>

<file path=ppt/media/image72.pdf>
</file>

<file path=ppt/media/image73.png>
</file>

<file path=ppt/media/image74.pdf>
</file>

<file path=ppt/media/image75.png>
</file>

<file path=ppt/media/image76.pdf>
</file>

<file path=ppt/media/image77.png>
</file>

<file path=ppt/media/image78.pdf>
</file>

<file path=ppt/media/image79.png>
</file>

<file path=ppt/media/image8.png>
</file>

<file path=ppt/media/image80.pdf>
</file>

<file path=ppt/media/image81.png>
</file>

<file path=ppt/media/image82.pdf>
</file>

<file path=ppt/media/image83.png>
</file>

<file path=ppt/media/image84.pdf>
</file>

<file path=ppt/media/image85.png>
</file>

<file path=ppt/media/image86.pdf>
</file>

<file path=ppt/media/image87.png>
</file>

<file path=ppt/media/image88.pdf>
</file>

<file path=ppt/media/image89.png>
</file>

<file path=ppt/media/image9.pdf>
</file>

<file path=ppt/media/image90.pdf>
</file>

<file path=ppt/media/image91.png>
</file>

<file path=ppt/media/image92.pdf>
</file>

<file path=ppt/media/image93.png>
</file>

<file path=ppt/media/image94.pdf>
</file>

<file path=ppt/media/image95.png>
</file>

<file path=ppt/media/image96.pdf>
</file>

<file path=ppt/media/image97.png>
</file>

<file path=ppt/media/image98.pdf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124400" y="1371600"/>
            <a:ext cx="7019600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124400" y="4462272"/>
            <a:ext cx="7019600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2381399" y="1943842"/>
            <a:ext cx="6375047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81399" y="4538660"/>
            <a:ext cx="6375047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pPr/>
              <a:t>3/26/13</a:t>
            </a:fld>
            <a:endParaRPr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047549913"/>
      </p:ext>
    </p:extLst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3C63-1DC1-E948-85C0-11AB14FAD7DF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5E222-5078-9742-A8D2-41725A843D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64405857"/>
      </p:ext>
    </p:extLst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3649" y="462249"/>
            <a:ext cx="7269816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83650" y="6356351"/>
            <a:ext cx="1478960" cy="365125"/>
          </a:xfrm>
        </p:spPr>
        <p:txBody>
          <a:bodyPr/>
          <a:lstStyle/>
          <a:p>
            <a:fld id="{93FD3C63-1DC1-E948-85C0-11AB14FAD7DF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86780" y="6356351"/>
            <a:ext cx="4265840" cy="365125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 bwMode="invGray">
          <a:xfrm rot="5400000">
            <a:off x="4785352" y="2914977"/>
            <a:ext cx="6857433" cy="102861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 rot="5400000">
            <a:off x="5343503" y="3384990"/>
            <a:ext cx="6858000" cy="891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9761" y="462249"/>
            <a:ext cx="1028165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76792" y="6356351"/>
            <a:ext cx="1476674" cy="365125"/>
          </a:xfrm>
        </p:spPr>
        <p:txBody>
          <a:bodyPr/>
          <a:lstStyle/>
          <a:p>
            <a:fld id="{9BD5E222-5078-9742-A8D2-41725A843D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029411111"/>
      </p:ext>
    </p:extLst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3C63-1DC1-E948-85C0-11AB14FAD7DF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5E222-5078-9742-A8D2-41725A843D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541333461"/>
      </p:ext>
    </p:extLst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626614" y="-20637"/>
            <a:ext cx="54864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626614" y="4462272"/>
            <a:ext cx="54864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2878511" y="658347"/>
            <a:ext cx="4948098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78511" y="4589464"/>
            <a:ext cx="4948099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3C63-1DC1-E948-85C0-11AB14FAD7DF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5E222-5078-9742-A8D2-41725A843D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4282452854"/>
      </p:ext>
    </p:extLst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60120" y="2194560"/>
            <a:ext cx="3367278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1526" y="2194560"/>
            <a:ext cx="3370068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3C63-1DC1-E948-85C0-11AB14FAD7DF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5E222-5078-9742-A8D2-41725A843D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201040096"/>
      </p:ext>
    </p:extLst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120" y="1828457"/>
            <a:ext cx="3367278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60120" y="2743195"/>
            <a:ext cx="3367278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14316" y="1828457"/>
            <a:ext cx="3367278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14316" y="2743195"/>
            <a:ext cx="3367278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3C63-1DC1-E948-85C0-11AB14FAD7DF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5E222-5078-9742-A8D2-41725A843D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4261286950"/>
      </p:ext>
    </p:extLst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3C63-1DC1-E948-85C0-11AB14FAD7DF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5E222-5078-9742-A8D2-41725A843D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41611224"/>
      </p:ext>
    </p:extLst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3C63-1DC1-E948-85C0-11AB14FAD7DF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5E222-5078-9742-A8D2-41725A843D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830296299"/>
      </p:ext>
    </p:extLst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9173" y="2465294"/>
            <a:ext cx="4042421" cy="4392706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68863" y="2465295"/>
            <a:ext cx="2876156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3C63-1DC1-E948-85C0-11AB14FAD7DF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5E222-5078-9742-A8D2-41725A843D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114742496"/>
      </p:ext>
    </p:extLst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39173" y="1828456"/>
            <a:ext cx="4042421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68864" y="2465294"/>
            <a:ext cx="2876156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3C63-1DC1-E948-85C0-11AB14FAD7DF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5E222-5078-9742-A8D2-41725A843D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4161366492"/>
      </p:ext>
    </p:extLst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9141714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 bwMode="invGray">
          <a:xfrm>
            <a:off x="0" y="457201"/>
            <a:ext cx="9141714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960120" y="466344"/>
            <a:ext cx="7221474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120" y="2190749"/>
            <a:ext cx="7221474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60121" y="6356351"/>
            <a:ext cx="14789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D3C63-1DC1-E948-85C0-11AB14FAD7DF}" type="datetimeFigureOut">
              <a:rPr lang="en-US" smtClean="0"/>
              <a:pPr/>
              <a:t>3/26/13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39080" y="6356351"/>
            <a:ext cx="4265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04920" y="6356351"/>
            <a:ext cx="14766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5E222-5078-9742-A8D2-41725A843D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df"/><Relationship Id="rId3" Type="http://schemas.openxmlformats.org/officeDocument/2006/relationships/image" Target="../media/image4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4" Type="http://schemas.openxmlformats.org/officeDocument/2006/relationships/image" Target="../media/image66.pdf"/><Relationship Id="rId5" Type="http://schemas.openxmlformats.org/officeDocument/2006/relationships/image" Target="../media/image67.png"/><Relationship Id="rId6" Type="http://schemas.openxmlformats.org/officeDocument/2006/relationships/image" Target="../media/image68.pdf"/><Relationship Id="rId7" Type="http://schemas.openxmlformats.org/officeDocument/2006/relationships/image" Target="../media/image69.png"/><Relationship Id="rId8" Type="http://schemas.openxmlformats.org/officeDocument/2006/relationships/image" Target="../media/image70.pdf"/><Relationship Id="rId9" Type="http://schemas.openxmlformats.org/officeDocument/2006/relationships/image" Target="../media/image7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pd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79.png"/><Relationship Id="rId20" Type="http://schemas.openxmlformats.org/officeDocument/2006/relationships/image" Target="../media/image90.pdf"/><Relationship Id="rId21" Type="http://schemas.openxmlformats.org/officeDocument/2006/relationships/image" Target="../media/image91.png"/><Relationship Id="rId10" Type="http://schemas.openxmlformats.org/officeDocument/2006/relationships/image" Target="../media/image80.pdf"/><Relationship Id="rId11" Type="http://schemas.openxmlformats.org/officeDocument/2006/relationships/image" Target="../media/image81.png"/><Relationship Id="rId12" Type="http://schemas.openxmlformats.org/officeDocument/2006/relationships/image" Target="../media/image82.pdf"/><Relationship Id="rId13" Type="http://schemas.openxmlformats.org/officeDocument/2006/relationships/image" Target="../media/image83.png"/><Relationship Id="rId14" Type="http://schemas.openxmlformats.org/officeDocument/2006/relationships/image" Target="../media/image84.pdf"/><Relationship Id="rId15" Type="http://schemas.openxmlformats.org/officeDocument/2006/relationships/image" Target="../media/image85.png"/><Relationship Id="rId16" Type="http://schemas.openxmlformats.org/officeDocument/2006/relationships/image" Target="../media/image86.pdf"/><Relationship Id="rId17" Type="http://schemas.openxmlformats.org/officeDocument/2006/relationships/image" Target="../media/image87.png"/><Relationship Id="rId18" Type="http://schemas.openxmlformats.org/officeDocument/2006/relationships/image" Target="../media/image88.pdf"/><Relationship Id="rId19" Type="http://schemas.openxmlformats.org/officeDocument/2006/relationships/image" Target="../media/image8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2.pdf"/><Relationship Id="rId3" Type="http://schemas.openxmlformats.org/officeDocument/2006/relationships/image" Target="../media/image73.png"/><Relationship Id="rId4" Type="http://schemas.openxmlformats.org/officeDocument/2006/relationships/image" Target="../media/image74.pdf"/><Relationship Id="rId5" Type="http://schemas.openxmlformats.org/officeDocument/2006/relationships/image" Target="../media/image75.png"/><Relationship Id="rId6" Type="http://schemas.openxmlformats.org/officeDocument/2006/relationships/image" Target="../media/image76.pdf"/><Relationship Id="rId7" Type="http://schemas.openxmlformats.org/officeDocument/2006/relationships/image" Target="../media/image77.png"/><Relationship Id="rId8" Type="http://schemas.openxmlformats.org/officeDocument/2006/relationships/image" Target="../media/image78.pdf"/></Relationships>
</file>

<file path=ppt/slides/_rels/slide1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1.png"/><Relationship Id="rId12" Type="http://schemas.openxmlformats.org/officeDocument/2006/relationships/image" Target="../media/image102.pdf"/><Relationship Id="rId13" Type="http://schemas.openxmlformats.org/officeDocument/2006/relationships/image" Target="../media/image103.png"/><Relationship Id="rId14" Type="http://schemas.openxmlformats.org/officeDocument/2006/relationships/image" Target="../media/image72.pdf"/><Relationship Id="rId15" Type="http://schemas.openxmlformats.org/officeDocument/2006/relationships/image" Target="../media/image73.png"/><Relationship Id="rId16" Type="http://schemas.openxmlformats.org/officeDocument/2006/relationships/image" Target="../media/image88.pdf"/><Relationship Id="rId17" Type="http://schemas.openxmlformats.org/officeDocument/2006/relationships/image" Target="../media/image89.png"/><Relationship Id="rId18" Type="http://schemas.openxmlformats.org/officeDocument/2006/relationships/image" Target="../media/image90.pdf"/><Relationship Id="rId19" Type="http://schemas.openxmlformats.org/officeDocument/2006/relationships/image" Target="../media/image9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pdf"/><Relationship Id="rId3" Type="http://schemas.openxmlformats.org/officeDocument/2006/relationships/image" Target="../media/image93.png"/><Relationship Id="rId4" Type="http://schemas.openxmlformats.org/officeDocument/2006/relationships/image" Target="../media/image94.pdf"/><Relationship Id="rId5" Type="http://schemas.openxmlformats.org/officeDocument/2006/relationships/image" Target="../media/image95.png"/><Relationship Id="rId6" Type="http://schemas.openxmlformats.org/officeDocument/2006/relationships/image" Target="../media/image96.pdf"/><Relationship Id="rId7" Type="http://schemas.openxmlformats.org/officeDocument/2006/relationships/image" Target="../media/image97.png"/><Relationship Id="rId8" Type="http://schemas.openxmlformats.org/officeDocument/2006/relationships/image" Target="../media/image98.pdf"/><Relationship Id="rId9" Type="http://schemas.openxmlformats.org/officeDocument/2006/relationships/image" Target="../media/image99.png"/><Relationship Id="rId10" Type="http://schemas.openxmlformats.org/officeDocument/2006/relationships/image" Target="../media/image100.pd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df"/><Relationship Id="rId3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20" Type="http://schemas.openxmlformats.org/officeDocument/2006/relationships/image" Target="../media/image25.pdf"/><Relationship Id="rId21" Type="http://schemas.openxmlformats.org/officeDocument/2006/relationships/image" Target="../media/image26.png"/><Relationship Id="rId22" Type="http://schemas.openxmlformats.org/officeDocument/2006/relationships/image" Target="../media/image27.pdf"/><Relationship Id="rId23" Type="http://schemas.openxmlformats.org/officeDocument/2006/relationships/image" Target="../media/image28.png"/><Relationship Id="rId24" Type="http://schemas.openxmlformats.org/officeDocument/2006/relationships/image" Target="../media/image29.pdf"/><Relationship Id="rId25" Type="http://schemas.openxmlformats.org/officeDocument/2006/relationships/image" Target="../media/image30.png"/><Relationship Id="rId10" Type="http://schemas.openxmlformats.org/officeDocument/2006/relationships/image" Target="../media/image15.pdf"/><Relationship Id="rId11" Type="http://schemas.openxmlformats.org/officeDocument/2006/relationships/image" Target="../media/image16.png"/><Relationship Id="rId12" Type="http://schemas.openxmlformats.org/officeDocument/2006/relationships/image" Target="../media/image17.pdf"/><Relationship Id="rId13" Type="http://schemas.openxmlformats.org/officeDocument/2006/relationships/image" Target="../media/image18.png"/><Relationship Id="rId14" Type="http://schemas.openxmlformats.org/officeDocument/2006/relationships/image" Target="../media/image19.pdf"/><Relationship Id="rId15" Type="http://schemas.openxmlformats.org/officeDocument/2006/relationships/image" Target="../media/image20.png"/><Relationship Id="rId16" Type="http://schemas.openxmlformats.org/officeDocument/2006/relationships/image" Target="../media/image21.pdf"/><Relationship Id="rId17" Type="http://schemas.openxmlformats.org/officeDocument/2006/relationships/image" Target="../media/image22.png"/><Relationship Id="rId18" Type="http://schemas.openxmlformats.org/officeDocument/2006/relationships/image" Target="../media/image23.pdf"/><Relationship Id="rId19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df"/><Relationship Id="rId3" Type="http://schemas.openxmlformats.org/officeDocument/2006/relationships/image" Target="../media/image8.png"/><Relationship Id="rId4" Type="http://schemas.openxmlformats.org/officeDocument/2006/relationships/image" Target="../media/image9.pdf"/><Relationship Id="rId5" Type="http://schemas.openxmlformats.org/officeDocument/2006/relationships/image" Target="../media/image10.png"/><Relationship Id="rId6" Type="http://schemas.openxmlformats.org/officeDocument/2006/relationships/image" Target="../media/image11.pdf"/><Relationship Id="rId7" Type="http://schemas.openxmlformats.org/officeDocument/2006/relationships/image" Target="../media/image12.png"/><Relationship Id="rId8" Type="http://schemas.openxmlformats.org/officeDocument/2006/relationships/image" Target="../media/image13.pd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27.pdf"/><Relationship Id="rId5" Type="http://schemas.openxmlformats.org/officeDocument/2006/relationships/image" Target="../media/image28.png"/><Relationship Id="rId6" Type="http://schemas.openxmlformats.org/officeDocument/2006/relationships/image" Target="../media/image25.pdf"/><Relationship Id="rId7" Type="http://schemas.openxmlformats.org/officeDocument/2006/relationships/image" Target="../media/image26.png"/><Relationship Id="rId8" Type="http://schemas.openxmlformats.org/officeDocument/2006/relationships/image" Target="../media/image33.pdf"/><Relationship Id="rId9" Type="http://schemas.openxmlformats.org/officeDocument/2006/relationships/image" Target="../media/image34.png"/><Relationship Id="rId10" Type="http://schemas.openxmlformats.org/officeDocument/2006/relationships/image" Target="../media/image35.pdf"/><Relationship Id="rId11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d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df"/><Relationship Id="rId3" Type="http://schemas.openxmlformats.org/officeDocument/2006/relationships/image" Target="../media/image3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d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df"/><Relationship Id="rId3" Type="http://schemas.openxmlformats.org/officeDocument/2006/relationships/image" Target="../media/image4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df"/><Relationship Id="rId3" Type="http://schemas.openxmlformats.org/officeDocument/2006/relationships/image" Target="../media/image45.png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5.png"/><Relationship Id="rId12" Type="http://schemas.openxmlformats.org/officeDocument/2006/relationships/image" Target="../media/image56.pdf"/><Relationship Id="rId13" Type="http://schemas.openxmlformats.org/officeDocument/2006/relationships/image" Target="../media/image57.png"/><Relationship Id="rId14" Type="http://schemas.openxmlformats.org/officeDocument/2006/relationships/image" Target="../media/image58.pdf"/><Relationship Id="rId15" Type="http://schemas.openxmlformats.org/officeDocument/2006/relationships/image" Target="../media/image59.png"/><Relationship Id="rId16" Type="http://schemas.openxmlformats.org/officeDocument/2006/relationships/image" Target="../media/image60.pdf"/><Relationship Id="rId17" Type="http://schemas.openxmlformats.org/officeDocument/2006/relationships/image" Target="../media/image61.png"/><Relationship Id="rId18" Type="http://schemas.openxmlformats.org/officeDocument/2006/relationships/image" Target="../media/image62.pdf"/><Relationship Id="rId19" Type="http://schemas.openxmlformats.org/officeDocument/2006/relationships/image" Target="../media/image6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df"/><Relationship Id="rId3" Type="http://schemas.openxmlformats.org/officeDocument/2006/relationships/image" Target="../media/image47.png"/><Relationship Id="rId4" Type="http://schemas.openxmlformats.org/officeDocument/2006/relationships/image" Target="../media/image48.pdf"/><Relationship Id="rId5" Type="http://schemas.openxmlformats.org/officeDocument/2006/relationships/image" Target="../media/image49.png"/><Relationship Id="rId6" Type="http://schemas.openxmlformats.org/officeDocument/2006/relationships/image" Target="../media/image50.pdf"/><Relationship Id="rId7" Type="http://schemas.openxmlformats.org/officeDocument/2006/relationships/image" Target="../media/image51.png"/><Relationship Id="rId8" Type="http://schemas.openxmlformats.org/officeDocument/2006/relationships/image" Target="../media/image52.pdf"/><Relationship Id="rId9" Type="http://schemas.openxmlformats.org/officeDocument/2006/relationships/image" Target="../media/image53.png"/><Relationship Id="rId10" Type="http://schemas.openxmlformats.org/officeDocument/2006/relationships/image" Target="../media/image54.pd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Small Palette for a Large Canvas: Coloring the Plane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Jeffrey Kane</a:t>
            </a:r>
          </a:p>
          <a:p>
            <a:r>
              <a:rPr lang="en-US" dirty="0" smtClean="0"/>
              <a:t>McDaniel College</a:t>
            </a:r>
          </a:p>
          <a:p>
            <a:r>
              <a:rPr lang="en-US" dirty="0" smtClean="0"/>
              <a:t>Amateur Professional Coloring Artist</a:t>
            </a:r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Coloring</a:t>
            </a:r>
            <a:r>
              <a:rPr lang="en-US" dirty="0" smtClean="0"/>
              <a:t>        better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Hexagons and triangles</a:t>
            </a:r>
            <a:endParaRPr lang="en-US" dirty="0" smtClean="0"/>
          </a:p>
          <a:p>
            <a:r>
              <a:rPr lang="en-US" dirty="0" smtClean="0"/>
              <a:t>Large square, small square construction</a:t>
            </a:r>
            <a:endParaRPr lang="en-US" dirty="0" smtClean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2434123" y="901531"/>
            <a:ext cx="495300" cy="4064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Theorem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every			 there is a 6-coloring of the plane with </a:t>
            </a:r>
            <a:r>
              <a:rPr lang="en-US" dirty="0" smtClean="0"/>
              <a:t>type</a:t>
            </a:r>
          </a:p>
          <a:p>
            <a:pPr lvl="1"/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 </a:t>
            </a: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3102730" y="2613025"/>
            <a:ext cx="1727200" cy="2921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4"/>
              <a:stretch>
                <a:fillRect/>
              </a:stretch>
            </p:blipFill>
          </mc:Choice>
          <mc:Fallback>
            <p:blipFill>
              <a:blip r:embed="rId5"/>
              <a:stretch>
                <a:fillRect/>
              </a:stretch>
            </p:blipFill>
          </mc:Fallback>
        </mc:AlternateContent>
        <p:spPr>
          <a:xfrm>
            <a:off x="2440932" y="2251897"/>
            <a:ext cx="2247900" cy="3302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1725331" y="2955925"/>
            <a:ext cx="2260600" cy="2921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8"/>
              <a:stretch>
                <a:fillRect/>
              </a:stretch>
            </p:blipFill>
          </mc:Choice>
          <mc:Fallback>
            <p:blipFill>
              <a:blip r:embed="rId9"/>
              <a:stretch>
                <a:fillRect/>
              </a:stretch>
            </p:blipFill>
          </mc:Fallback>
        </mc:AlternateContent>
        <p:spPr>
          <a:xfrm>
            <a:off x="1725331" y="3295650"/>
            <a:ext cx="2057400" cy="3302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 </a:t>
            </a:r>
            <a:r>
              <a:rPr lang="en-US" dirty="0" err="1" smtClean="0"/>
              <a:t>Brujin-Erdős</a:t>
            </a:r>
            <a:r>
              <a:rPr lang="en-US" dirty="0" smtClean="0"/>
              <a:t> Theorem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any graph G and integer </a:t>
            </a:r>
            <a:r>
              <a:rPr lang="en-US" dirty="0" err="1" smtClean="0"/>
              <a:t>k</a:t>
            </a:r>
            <a:r>
              <a:rPr lang="en-US" dirty="0" smtClean="0"/>
              <a:t>, G can be colored by </a:t>
            </a:r>
            <a:r>
              <a:rPr lang="en-US" dirty="0" err="1" smtClean="0"/>
              <a:t>k</a:t>
            </a:r>
            <a:r>
              <a:rPr lang="en-US" dirty="0" smtClean="0"/>
              <a:t> colors </a:t>
            </a:r>
            <a:r>
              <a:rPr lang="en-US" dirty="0" err="1" smtClean="0"/>
              <a:t>iff</a:t>
            </a:r>
            <a:r>
              <a:rPr lang="en-US" dirty="0" smtClean="0"/>
              <a:t> all finite </a:t>
            </a:r>
            <a:r>
              <a:rPr lang="en-US" dirty="0" err="1" smtClean="0"/>
              <a:t>subgraphs</a:t>
            </a:r>
            <a:r>
              <a:rPr lang="en-US" dirty="0" smtClean="0"/>
              <a:t> can be colored by </a:t>
            </a:r>
            <a:r>
              <a:rPr lang="en-US" dirty="0" err="1" smtClean="0"/>
              <a:t>k</a:t>
            </a:r>
            <a:r>
              <a:rPr lang="en-US" dirty="0" smtClean="0"/>
              <a:t> colors.</a:t>
            </a:r>
          </a:p>
          <a:p>
            <a:r>
              <a:rPr lang="en-US" dirty="0" smtClean="0"/>
              <a:t>Assumes the Axiom of Choice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Axiom of </a:t>
            </a:r>
            <a:r>
              <a:rPr lang="en-US" dirty="0" smtClean="0"/>
              <a:t>Choice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 G be a graph with vertices     and edges            if </a:t>
            </a:r>
          </a:p>
          <a:p>
            <a:pPr>
              <a:buNone/>
            </a:pPr>
            <a:r>
              <a:rPr lang="en-US" dirty="0" smtClean="0"/>
              <a:t>                                  .</a:t>
            </a:r>
          </a:p>
          <a:p>
            <a:r>
              <a:rPr lang="en-US" dirty="0" smtClean="0"/>
              <a:t>Let	</a:t>
            </a:r>
            <a:r>
              <a:rPr lang="en-US" dirty="0" smtClean="0"/>
              <a:t>		</a:t>
            </a:r>
            <a:r>
              <a:rPr lang="en-US" dirty="0" smtClean="0"/>
              <a:t>	        .	</a:t>
            </a:r>
            <a:r>
              <a:rPr lang="en-US" dirty="0" smtClean="0"/>
              <a:t>	</a:t>
            </a:r>
          </a:p>
          <a:p>
            <a:r>
              <a:rPr lang="en-US" dirty="0" smtClean="0"/>
              <a:t> 	</a:t>
            </a:r>
            <a:r>
              <a:rPr lang="en-US" dirty="0" err="1" smtClean="0"/>
              <a:t>iff</a:t>
            </a:r>
            <a:r>
              <a:rPr lang="en-US" dirty="0" smtClean="0"/>
              <a:t>                   .</a:t>
            </a:r>
          </a:p>
          <a:p>
            <a:r>
              <a:rPr lang="en-US" dirty="0" smtClean="0"/>
              <a:t>Pick representatives 	     for each </a:t>
            </a:r>
            <a:r>
              <a:rPr lang="en-US" dirty="0" smtClean="0"/>
              <a:t>class     . </a:t>
            </a:r>
            <a:endParaRPr lang="en-US" dirty="0" smtClean="0"/>
          </a:p>
          <a:p>
            <a:r>
              <a:rPr lang="en-US" dirty="0" smtClean="0"/>
              <a:t> 	           </a:t>
            </a:r>
            <a:r>
              <a:rPr lang="en-US" dirty="0" err="1" smtClean="0"/>
              <a:t>iff</a:t>
            </a:r>
            <a:r>
              <a:rPr lang="en-US" dirty="0" smtClean="0"/>
              <a:t>				   .</a:t>
            </a:r>
            <a:endParaRPr lang="en-US" dirty="0"/>
          </a:p>
        </p:txBody>
      </p:sp>
      <p:pic>
        <p:nvPicPr>
          <p:cNvPr id="21" name="Picture 20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1277283" y="2769391"/>
            <a:ext cx="1905000" cy="3175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4"/>
              <a:stretch>
                <a:fillRect/>
              </a:stretch>
            </p:blipFill>
          </mc:Choice>
          <mc:Fallback>
            <p:blipFill>
              <a:blip r:embed="rId5"/>
              <a:stretch>
                <a:fillRect/>
              </a:stretch>
            </p:blipFill>
          </mc:Fallback>
        </mc:AlternateContent>
        <p:spPr>
          <a:xfrm>
            <a:off x="1760967" y="3298028"/>
            <a:ext cx="3467100" cy="3302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1286693" y="3898925"/>
            <a:ext cx="596900" cy="1905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8"/>
              <a:stretch>
                <a:fillRect/>
              </a:stretch>
            </p:blipFill>
          </mc:Choice>
          <mc:Fallback>
            <p:blipFill>
              <a:blip r:embed="rId9"/>
              <a:stretch>
                <a:fillRect/>
              </a:stretch>
            </p:blipFill>
          </mc:Fallback>
        </mc:AlternateContent>
        <p:spPr>
          <a:xfrm>
            <a:off x="2306560" y="3871171"/>
            <a:ext cx="1079500" cy="2159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0"/>
              <a:stretch>
                <a:fillRect/>
              </a:stretch>
            </p:blipFill>
          </mc:Choice>
          <mc:Fallback>
            <p:blipFill>
              <a:blip r:embed="rId11"/>
              <a:stretch>
                <a:fillRect/>
              </a:stretch>
            </p:blipFill>
          </mc:Fallback>
        </mc:AlternateContent>
        <p:spPr>
          <a:xfrm>
            <a:off x="3608388" y="4393403"/>
            <a:ext cx="457200" cy="2921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2"/>
              <a:stretch>
                <a:fillRect/>
              </a:stretch>
            </p:blipFill>
          </mc:Choice>
          <mc:Fallback>
            <p:blipFill>
              <a:blip r:embed="rId13"/>
              <a:stretch>
                <a:fillRect/>
              </a:stretch>
            </p:blipFill>
          </mc:Fallback>
        </mc:AlternateContent>
        <p:spPr>
          <a:xfrm>
            <a:off x="5722938" y="4393403"/>
            <a:ext cx="203200" cy="2921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4"/>
              <a:stretch>
                <a:fillRect/>
              </a:stretch>
            </p:blipFill>
          </mc:Choice>
          <mc:Fallback>
            <p:blipFill>
              <a:blip r:embed="rId15"/>
              <a:stretch>
                <a:fillRect/>
              </a:stretch>
            </p:blipFill>
          </mc:Fallback>
        </mc:AlternateContent>
        <p:spPr>
          <a:xfrm>
            <a:off x="1277283" y="4910273"/>
            <a:ext cx="12827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6"/>
              <a:stretch>
                <a:fillRect/>
              </a:stretch>
            </p:blipFill>
          </mc:Choice>
          <mc:Fallback>
            <p:blipFill>
              <a:blip r:embed="rId17"/>
              <a:stretch>
                <a:fillRect/>
              </a:stretch>
            </p:blipFill>
          </mc:Fallback>
        </mc:AlternateContent>
        <p:spPr>
          <a:xfrm>
            <a:off x="2970834" y="4865712"/>
            <a:ext cx="3746500" cy="3302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8"/>
              <a:stretch>
                <a:fillRect/>
              </a:stretch>
            </p:blipFill>
          </mc:Choice>
          <mc:Fallback>
            <p:blipFill>
              <a:blip r:embed="rId19"/>
              <a:stretch>
                <a:fillRect/>
              </a:stretch>
            </p:blipFill>
          </mc:Fallback>
        </mc:AlternateContent>
        <p:spPr>
          <a:xfrm>
            <a:off x="6146522" y="2295188"/>
            <a:ext cx="673100" cy="292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0"/>
              <a:stretch>
                <a:fillRect/>
              </a:stretch>
            </p:blipFill>
          </mc:Choice>
          <mc:Fallback>
            <p:blipFill>
              <a:blip r:embed="rId21"/>
              <a:stretch>
                <a:fillRect/>
              </a:stretch>
            </p:blipFill>
          </mc:Fallback>
        </mc:AlternateContent>
        <p:spPr>
          <a:xfrm>
            <a:off x="4697827" y="2311231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Without the Axiom of Choice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 G be a graph with vertices</a:t>
            </a:r>
            <a:r>
              <a:rPr lang="en-US" dirty="0" smtClean="0"/>
              <a:t>     and </a:t>
            </a:r>
            <a:r>
              <a:rPr lang="en-US" dirty="0" smtClean="0"/>
              <a:t>edges            if 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                                  .</a:t>
            </a:r>
          </a:p>
          <a:p>
            <a:r>
              <a:rPr lang="en-US" dirty="0" smtClean="0"/>
              <a:t>If 	            and      contains no connected points, then it has </a:t>
            </a:r>
            <a:r>
              <a:rPr lang="en-US" dirty="0" err="1" smtClean="0"/>
              <a:t>Lebesgue</a:t>
            </a:r>
            <a:r>
              <a:rPr lang="en-US" dirty="0" smtClean="0"/>
              <a:t> measure</a:t>
            </a:r>
          </a:p>
          <a:p>
            <a:r>
              <a:rPr lang="en-US" dirty="0" smtClean="0"/>
              <a:t>Then, as </a:t>
            </a:r>
            <a:r>
              <a:rPr lang="en-US" dirty="0" err="1" smtClean="0"/>
              <a:t>Lebesgue</a:t>
            </a:r>
            <a:r>
              <a:rPr lang="en-US" dirty="0" smtClean="0"/>
              <a:t> measure is additive, if		       are sets such that    		     then some set      has two connected points. 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1522524" y="3334563"/>
            <a:ext cx="1143000" cy="2921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4"/>
              <a:stretch>
                <a:fillRect/>
              </a:stretch>
            </p:blipFill>
          </mc:Choice>
          <mc:Fallback>
            <p:blipFill>
              <a:blip r:embed="rId5"/>
              <a:stretch>
                <a:fillRect/>
              </a:stretch>
            </p:blipFill>
          </mc:Fallback>
        </mc:AlternateContent>
        <p:spPr>
          <a:xfrm>
            <a:off x="3227388" y="3346386"/>
            <a:ext cx="203200" cy="2159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3925666" y="3694104"/>
            <a:ext cx="190500" cy="2032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8"/>
              <a:stretch>
                <a:fillRect/>
              </a:stretch>
            </p:blipFill>
          </mc:Choice>
          <mc:Fallback>
            <p:blipFill>
              <a:blip r:embed="rId9"/>
              <a:stretch>
                <a:fillRect/>
              </a:stretch>
            </p:blipFill>
          </mc:Fallback>
        </mc:AlternateContent>
        <p:spPr>
          <a:xfrm>
            <a:off x="5987950" y="4223563"/>
            <a:ext cx="1968500" cy="2667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0"/>
              <a:stretch>
                <a:fillRect/>
              </a:stretch>
            </p:blipFill>
          </mc:Choice>
          <mc:Fallback>
            <p:blipFill>
              <a:blip r:embed="rId11"/>
              <a:stretch>
                <a:fillRect/>
              </a:stretch>
            </p:blipFill>
          </mc:Fallback>
        </mc:AlternateContent>
        <p:spPr>
          <a:xfrm>
            <a:off x="3332440" y="4494370"/>
            <a:ext cx="1638300" cy="4064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2"/>
              <a:stretch>
                <a:fillRect/>
              </a:stretch>
            </p:blipFill>
          </mc:Choice>
          <mc:Fallback>
            <p:blipFill>
              <a:blip r:embed="rId13"/>
              <a:stretch>
                <a:fillRect/>
              </a:stretch>
            </p:blipFill>
          </mc:Fallback>
        </mc:AlternateContent>
        <p:spPr>
          <a:xfrm>
            <a:off x="6691690" y="4561700"/>
            <a:ext cx="279400" cy="2540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4"/>
              <a:stretch>
                <a:fillRect/>
              </a:stretch>
            </p:blipFill>
          </mc:Choice>
          <mc:Fallback>
            <p:blipFill>
              <a:blip r:embed="rId15"/>
              <a:stretch>
                <a:fillRect/>
              </a:stretch>
            </p:blipFill>
          </mc:Fallback>
        </mc:AlternateContent>
        <p:spPr>
          <a:xfrm>
            <a:off x="1277283" y="2769391"/>
            <a:ext cx="1905000" cy="3175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6"/>
              <a:stretch>
                <a:fillRect/>
              </a:stretch>
            </p:blipFill>
          </mc:Choice>
          <mc:Fallback>
            <p:blipFill>
              <a:blip r:embed="rId17"/>
              <a:stretch>
                <a:fillRect/>
              </a:stretch>
            </p:blipFill>
          </mc:Fallback>
        </mc:AlternateContent>
        <p:spPr>
          <a:xfrm>
            <a:off x="6146522" y="2295188"/>
            <a:ext cx="673100" cy="292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8"/>
              <a:stretch>
                <a:fillRect/>
              </a:stretch>
            </p:blipFill>
          </mc:Choice>
          <mc:Fallback>
            <p:blipFill>
              <a:blip r:embed="rId19"/>
              <a:stretch>
                <a:fillRect/>
              </a:stretch>
            </p:blipFill>
          </mc:Fallback>
        </mc:AlternateContent>
        <p:spPr>
          <a:xfrm>
            <a:off x="4697827" y="2311231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Questions, Concerns, Consternations?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Chromatic Number of a Graph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chromatic number of a graph is the smallest number of “colors” so no adjacent vertices have the same “color.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We denote the chromatic number of a graph G by           . </a:t>
            </a:r>
            <a:endParaRPr lang="en-US" dirty="0" smtClean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7022572" y="3121554"/>
            <a:ext cx="584200" cy="2921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Chromatic Number of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 G be a graph with vertices	      and edges	         if		</a:t>
            </a:r>
          </a:p>
          <a:p>
            <a:r>
              <a:rPr lang="en-US" dirty="0" smtClean="0"/>
              <a:t>Consider </a:t>
            </a:r>
            <a:r>
              <a:rPr lang="en-US" dirty="0" smtClean="0"/>
              <a:t>a point            distance 1 from the origin, where     </a:t>
            </a:r>
            <a:r>
              <a:rPr lang="en-US" dirty="0" smtClean="0"/>
              <a:t>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Define a relation     such that                                   </a:t>
            </a:r>
            <a:r>
              <a:rPr lang="en-US" dirty="0" err="1" smtClean="0"/>
              <a:t>iff</a:t>
            </a:r>
            <a:r>
              <a:rPr lang="en-US" dirty="0" smtClean="0"/>
              <a:t>              </a:t>
            </a:r>
            <a:r>
              <a:rPr lang="en-US" dirty="0" smtClean="0"/>
              <a:t>	     and                have odd denominators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It suffices to color one class.</a:t>
            </a:r>
            <a:endParaRPr lang="en-US" dirty="0" smtClean="0"/>
          </a:p>
          <a:p>
            <a:r>
              <a:rPr lang="en-US" dirty="0" smtClean="0"/>
              <a:t>Color the point             green if             is even and gold if it is odd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pic>
        <p:nvPicPr>
          <p:cNvPr id="16" name="Picture 15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4611683" y="884241"/>
            <a:ext cx="520700" cy="4953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4"/>
              <a:stretch>
                <a:fillRect/>
              </a:stretch>
            </p:blipFill>
          </mc:Choice>
          <mc:Fallback>
            <p:blipFill>
              <a:blip r:embed="rId5"/>
              <a:stretch>
                <a:fillRect/>
              </a:stretch>
            </p:blipFill>
          </mc:Fallback>
        </mc:AlternateContent>
        <p:spPr>
          <a:xfrm>
            <a:off x="3027596" y="5295237"/>
            <a:ext cx="723900" cy="5207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3230563" y="3134817"/>
            <a:ext cx="5969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8"/>
              <a:stretch>
                <a:fillRect/>
              </a:stretch>
            </p:blipFill>
          </mc:Choice>
          <mc:Fallback>
            <p:blipFill>
              <a:blip r:embed="rId9"/>
              <a:stretch>
                <a:fillRect/>
              </a:stretch>
            </p:blipFill>
          </mc:Fallback>
        </mc:AlternateContent>
        <p:spPr>
          <a:xfrm>
            <a:off x="4802182" y="5422880"/>
            <a:ext cx="609600" cy="2032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0"/>
              <a:stretch>
                <a:fillRect/>
              </a:stretch>
            </p:blipFill>
          </mc:Choice>
          <mc:Fallback>
            <p:blipFill>
              <a:blip r:embed="rId11"/>
              <a:stretch>
                <a:fillRect/>
              </a:stretch>
            </p:blipFill>
          </mc:Fallback>
        </mc:AlternateContent>
        <p:spPr>
          <a:xfrm>
            <a:off x="3226178" y="4293692"/>
            <a:ext cx="203200" cy="762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2"/>
              <a:stretch>
                <a:fillRect/>
              </a:stretch>
            </p:blipFill>
          </mc:Choice>
          <mc:Fallback>
            <p:blipFill>
              <a:blip r:embed="rId13"/>
              <a:stretch>
                <a:fillRect/>
              </a:stretch>
            </p:blipFill>
          </mc:Fallback>
        </mc:AlternateContent>
        <p:spPr>
          <a:xfrm>
            <a:off x="4594165" y="4200196"/>
            <a:ext cx="2095500" cy="292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4"/>
              <a:stretch>
                <a:fillRect/>
              </a:stretch>
            </p:blipFill>
          </mc:Choice>
          <mc:Fallback>
            <p:blipFill>
              <a:blip r:embed="rId15"/>
              <a:stretch>
                <a:fillRect/>
              </a:stretch>
            </p:blipFill>
          </mc:Fallback>
        </mc:AlternateContent>
        <p:spPr>
          <a:xfrm>
            <a:off x="1301750" y="4603310"/>
            <a:ext cx="889000" cy="1778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6"/>
              <a:stretch>
                <a:fillRect/>
              </a:stretch>
            </p:blipFill>
          </mc:Choice>
          <mc:Fallback>
            <p:blipFill>
              <a:blip r:embed="rId17"/>
              <a:stretch>
                <a:fillRect/>
              </a:stretch>
            </p:blipFill>
          </mc:Fallback>
        </mc:AlternateContent>
        <p:spPr>
          <a:xfrm>
            <a:off x="2791969" y="4579442"/>
            <a:ext cx="850900" cy="1905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8"/>
              <a:stretch>
                <a:fillRect/>
              </a:stretch>
            </p:blipFill>
          </mc:Choice>
          <mc:Fallback>
            <p:blipFill>
              <a:blip r:embed="rId19"/>
              <a:stretch>
                <a:fillRect/>
              </a:stretch>
            </p:blipFill>
          </mc:Fallback>
        </mc:AlternateContent>
        <p:spPr>
          <a:xfrm>
            <a:off x="4692121" y="2277532"/>
            <a:ext cx="317500" cy="3048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0"/>
              <a:stretch>
                <a:fillRect/>
              </a:stretch>
            </p:blipFill>
          </mc:Choice>
          <mc:Fallback>
            <p:blipFill>
              <a:blip r:embed="rId21"/>
              <a:stretch>
                <a:fillRect/>
              </a:stretch>
            </p:blipFill>
          </mc:Fallback>
        </mc:AlternateContent>
        <p:spPr>
          <a:xfrm>
            <a:off x="6252637" y="2292350"/>
            <a:ext cx="787400" cy="292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2"/>
              <a:stretch>
                <a:fillRect/>
              </a:stretch>
            </p:blipFill>
          </mc:Choice>
          <mc:Fallback>
            <p:blipFill>
              <a:blip r:embed="rId23"/>
              <a:stretch>
                <a:fillRect/>
              </a:stretch>
            </p:blipFill>
          </mc:Fallback>
        </mc:AlternateContent>
        <p:spPr>
          <a:xfrm>
            <a:off x="1301750" y="2707031"/>
            <a:ext cx="1447800" cy="2921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4"/>
              <a:stretch>
                <a:fillRect/>
              </a:stretch>
            </p:blipFill>
          </mc:Choice>
          <mc:Fallback>
            <p:blipFill>
              <a:blip r:embed="rId25"/>
              <a:stretch>
                <a:fillRect/>
              </a:stretch>
            </p:blipFill>
          </mc:Fallback>
        </mc:AlternateContent>
        <p:spPr>
          <a:xfrm>
            <a:off x="1301750" y="3592513"/>
            <a:ext cx="1054100" cy="2667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Hadwiger</a:t>
            </a:r>
            <a:r>
              <a:rPr lang="en-US" dirty="0" smtClean="0"/>
              <a:t>-Nelson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 G be a graph with </a:t>
            </a:r>
            <a:r>
              <a:rPr lang="en-US" dirty="0" smtClean="0"/>
              <a:t>vertice</a:t>
            </a:r>
            <a:r>
              <a:rPr lang="en-US" dirty="0" smtClean="0"/>
              <a:t>s       and edges              </a:t>
            </a:r>
            <a:r>
              <a:rPr lang="en-US" dirty="0" smtClean="0"/>
              <a:t>if </a:t>
            </a:r>
          </a:p>
          <a:p>
            <a:endParaRPr lang="en-US" dirty="0" smtClean="0"/>
          </a:p>
          <a:p>
            <a:r>
              <a:rPr lang="en-US" dirty="0" smtClean="0"/>
              <a:t>What is </a:t>
            </a:r>
          </a:p>
          <a:p>
            <a:pPr lvl="1"/>
            <a:r>
              <a:rPr lang="en-US" dirty="0" smtClean="0"/>
              <a:t>For shorthand, we simply write     when dealing with this graph. 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4715411" y="2261129"/>
            <a:ext cx="304800" cy="2540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4"/>
              <a:stretch>
                <a:fillRect/>
              </a:stretch>
            </p:blipFill>
          </mc:Choice>
          <mc:Fallback>
            <p:blipFill>
              <a:blip r:embed="rId5"/>
              <a:stretch>
                <a:fillRect/>
              </a:stretch>
            </p:blipFill>
          </mc:Fallback>
        </mc:AlternateContent>
        <p:spPr>
          <a:xfrm>
            <a:off x="1301750" y="2707031"/>
            <a:ext cx="1447800" cy="2921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6286505" y="2292350"/>
            <a:ext cx="787400" cy="2921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8"/>
              <a:stretch>
                <a:fillRect/>
              </a:stretch>
            </p:blipFill>
          </mc:Choice>
          <mc:Fallback>
            <p:blipFill>
              <a:blip r:embed="rId9"/>
              <a:stretch>
                <a:fillRect/>
              </a:stretch>
            </p:blipFill>
          </mc:Fallback>
        </mc:AlternateContent>
        <p:spPr>
          <a:xfrm>
            <a:off x="2203980" y="3316286"/>
            <a:ext cx="723900" cy="2921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0"/>
              <a:stretch>
                <a:fillRect/>
              </a:stretch>
            </p:blipFill>
          </mc:Choice>
          <mc:Fallback>
            <p:blipFill>
              <a:blip r:embed="rId11"/>
              <a:stretch>
                <a:fillRect/>
              </a:stretch>
            </p:blipFill>
          </mc:Fallback>
        </mc:AlternateContent>
        <p:spPr>
          <a:xfrm>
            <a:off x="5008033" y="3748617"/>
            <a:ext cx="177800" cy="190500"/>
          </a:xfrm>
          <a:prstGeom prst="rect">
            <a:avLst/>
          </a:prstGeom>
        </p:spPr>
      </p:pic>
    </p:spTree>
  </p:cSld>
  <p:clrMapOvr>
    <a:masterClrMapping/>
  </p:clrMapOvr>
  <mc:AlternateContent>
    <mc:Choice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c="http://schemas.openxmlformats.org/markup-compatibility/2006" xmlns:mv="urn:schemas-microsoft-com:mac:vml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color the plane with nine colors.</a:t>
            </a:r>
          </a:p>
          <a:p>
            <a:r>
              <a:rPr lang="en-US" dirty="0" smtClean="0"/>
              <a:t>We cannot color the plane with less than four colors.</a:t>
            </a: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2520553" y="919033"/>
            <a:ext cx="495300" cy="4064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Coloring	   better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Hexagons</a:t>
            </a:r>
          </a:p>
          <a:p>
            <a:r>
              <a:rPr lang="en-US" dirty="0" smtClean="0"/>
              <a:t>Squares</a:t>
            </a: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2519363" y="927100"/>
            <a:ext cx="495300" cy="40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8400" y="1828457"/>
            <a:ext cx="3477296" cy="28518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78400" y="4680264"/>
            <a:ext cx="3477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Source: http://</a:t>
            </a:r>
            <a:r>
              <a:rPr lang="en-US" dirty="0" err="1" smtClean="0"/>
              <a:t>www.ics.uci.edu/~eppstein/junkyard/open.html</a:t>
            </a:r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Frustration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had these bounds for over 50 years.</a:t>
            </a:r>
          </a:p>
          <a:p>
            <a:r>
              <a:rPr lang="en-US" dirty="0" smtClean="0"/>
              <a:t>Life motto: When your problem is too hard, change your problem</a:t>
            </a:r>
            <a:r>
              <a:rPr lang="en-US" dirty="0" smtClean="0"/>
              <a:t>.</a:t>
            </a:r>
          </a:p>
          <a:p>
            <a:r>
              <a:rPr lang="en-US" dirty="0" smtClean="0"/>
              <a:t>New problem: Find the polychromatic number, denoted      .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7675033" y="3704166"/>
            <a:ext cx="279400" cy="2159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Trying to Color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Guess: We can color with three colors now</a:t>
            </a:r>
            <a:r>
              <a:rPr lang="en-US" dirty="0" smtClean="0"/>
              <a:t>!</a:t>
            </a:r>
          </a:p>
          <a:p>
            <a:r>
              <a:rPr lang="en-US" dirty="0" smtClean="0"/>
              <a:t>Let’s suppose that we can, and see how it goes from there.</a:t>
            </a:r>
            <a:endParaRPr lang="en-US" dirty="0" smtClean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3448761" y="900879"/>
            <a:ext cx="495300" cy="4064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                    are three </a:t>
            </a:r>
            <a:r>
              <a:rPr lang="en-US" dirty="0" err="1" smtClean="0"/>
              <a:t>Mosers</a:t>
            </a:r>
            <a:r>
              <a:rPr lang="en-US" dirty="0" smtClean="0"/>
              <a:t>’ Spindles with lengths respectively, all sharing          .</a:t>
            </a:r>
          </a:p>
          <a:p>
            <a:pPr lvl="1"/>
            <a:r>
              <a:rPr lang="en-US" dirty="0" smtClean="0"/>
              <a:t>Defines 18 vectors.</a:t>
            </a:r>
          </a:p>
          <a:p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The color of              is the color of    .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/>
              <a:t> </a:t>
            </a:r>
          </a:p>
          <a:p>
            <a:pPr>
              <a:buNone/>
            </a:pPr>
            <a:r>
              <a:rPr lang="en-US" dirty="0" smtClean="0"/>
              <a:t>  </a:t>
            </a:r>
          </a:p>
        </p:txBody>
      </p:sp>
      <p:pic>
        <p:nvPicPr>
          <p:cNvPr id="12" name="Picture 11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1018642" y="873014"/>
            <a:ext cx="1308100" cy="4445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4"/>
              <a:stretch>
                <a:fillRect/>
              </a:stretch>
            </p:blipFill>
          </mc:Choice>
          <mc:Fallback>
            <p:blipFill>
              <a:blip r:embed="rId5"/>
              <a:stretch>
                <a:fillRect/>
              </a:stretch>
            </p:blipFill>
          </mc:Fallback>
        </mc:AlternateContent>
        <p:spPr>
          <a:xfrm>
            <a:off x="1285875" y="2319338"/>
            <a:ext cx="1143000" cy="2667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7127764" y="2300887"/>
            <a:ext cx="685800" cy="2667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8"/>
              <a:stretch>
                <a:fillRect/>
              </a:stretch>
            </p:blipFill>
          </mc:Choice>
          <mc:Fallback>
            <p:blipFill>
              <a:blip r:embed="rId9"/>
              <a:stretch>
                <a:fillRect/>
              </a:stretch>
            </p:blipFill>
          </mc:Fallback>
        </mc:AlternateContent>
        <p:spPr>
          <a:xfrm>
            <a:off x="3988621" y="2586038"/>
            <a:ext cx="571500" cy="2921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0"/>
              <a:stretch>
                <a:fillRect/>
              </a:stretch>
            </p:blipFill>
          </mc:Choice>
          <mc:Fallback>
            <p:blipFill>
              <a:blip r:embed="rId11"/>
              <a:stretch>
                <a:fillRect/>
              </a:stretch>
            </p:blipFill>
          </mc:Fallback>
        </mc:AlternateContent>
        <p:spPr>
          <a:xfrm>
            <a:off x="1285875" y="3497662"/>
            <a:ext cx="4495800" cy="2921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2"/>
              <a:stretch>
                <a:fillRect/>
              </a:stretch>
            </p:blipFill>
          </mc:Choice>
          <mc:Fallback>
            <p:blipFill>
              <a:blip r:embed="rId13"/>
              <a:stretch>
                <a:fillRect/>
              </a:stretch>
            </p:blipFill>
          </mc:Fallback>
        </mc:AlternateContent>
        <p:spPr>
          <a:xfrm>
            <a:off x="1306498" y="4724082"/>
            <a:ext cx="1765300" cy="584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4"/>
              <a:stretch>
                <a:fillRect/>
              </a:stretch>
            </p:blipFill>
          </mc:Choice>
          <mc:Fallback>
            <p:blipFill>
              <a:blip r:embed="rId15"/>
              <a:stretch>
                <a:fillRect/>
              </a:stretch>
            </p:blipFill>
          </mc:Fallback>
        </mc:AlternateContent>
        <p:spPr>
          <a:xfrm>
            <a:off x="2997200" y="3867150"/>
            <a:ext cx="711200" cy="2921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6"/>
              <a:stretch>
                <a:fillRect/>
              </a:stretch>
            </p:blipFill>
          </mc:Choice>
          <mc:Fallback>
            <p:blipFill>
              <a:blip r:embed="rId17"/>
              <a:stretch>
                <a:fillRect/>
              </a:stretch>
            </p:blipFill>
          </mc:Fallback>
        </mc:AlternateContent>
        <p:spPr>
          <a:xfrm>
            <a:off x="5231870" y="3868738"/>
            <a:ext cx="203200" cy="2032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8"/>
              <a:stretch>
                <a:fillRect/>
              </a:stretch>
            </p:blipFill>
          </mc:Choice>
          <mc:Fallback>
            <p:blipFill>
              <a:blip r:embed="rId19"/>
              <a:stretch>
                <a:fillRect/>
              </a:stretch>
            </p:blipFill>
          </mc:Fallback>
        </mc:AlternateContent>
        <p:spPr>
          <a:xfrm>
            <a:off x="1285875" y="4071938"/>
            <a:ext cx="7658100" cy="8255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TS103462902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a="http://schemas.openxmlformats.org/drawingml/2006/main" xmlns:thm15="http://schemas.microsoft.com/office/thememl/2012/main" name="Education_16x9.potx" id="{AA5F22BC-61EA-4F01-AB22-75117871E196}" vid="{BD0EB374-1DDC-4F15-88A9-D386288C58A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Education.potx</Template>
  <TotalTime>8188</TotalTime>
  <Words>460</Words>
  <Application>Microsoft Macintosh PowerPoint</Application>
  <PresentationFormat>On-screen Show (4:3)</PresentationFormat>
  <Paragraphs>63</Paragraphs>
  <Slides>15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TS103462902</vt:lpstr>
      <vt:lpstr>A Small Palette for a Large Canvas: Coloring the Plane</vt:lpstr>
      <vt:lpstr>Chromatic Number of a Graph</vt:lpstr>
      <vt:lpstr>Chromatic Number of </vt:lpstr>
      <vt:lpstr>Hadwiger-Nelson Problem</vt:lpstr>
      <vt:lpstr>Coloring </vt:lpstr>
      <vt:lpstr>Coloring    better </vt:lpstr>
      <vt:lpstr>Frustration</vt:lpstr>
      <vt:lpstr>Trying to Color </vt:lpstr>
      <vt:lpstr>Slide 9</vt:lpstr>
      <vt:lpstr>Coloring        better</vt:lpstr>
      <vt:lpstr>Theorem</vt:lpstr>
      <vt:lpstr>de Brujin-Erdős Theorem</vt:lpstr>
      <vt:lpstr>Axiom of Choice</vt:lpstr>
      <vt:lpstr>Without the Axiom of Choice</vt:lpstr>
      <vt:lpstr>Questions, Concerns, Consternations?</vt:lpstr>
    </vt:vector>
  </TitlesOfParts>
  <Company>McDaniel College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Catchy Title about Coloring</dc:title>
  <dc:creator>Jeffrey Kane</dc:creator>
  <cp:lastModifiedBy>Jeffrey Kane</cp:lastModifiedBy>
  <cp:revision>19</cp:revision>
  <dcterms:created xsi:type="dcterms:W3CDTF">2013-03-26T19:04:39Z</dcterms:created>
  <dcterms:modified xsi:type="dcterms:W3CDTF">2013-03-27T19:22:43Z</dcterms:modified>
</cp:coreProperties>
</file>

<file path=docProps/thumbnail.jpeg>
</file>